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16" y="66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/31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/31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intiantta.github.io/academy-html/guide/chapter10.html#%EA%B8%B0%EB%B3%B8-%EC%98%88%EC%A0%9C-10-2-%EB%AC%B8%EC%84%9C-%EA%B0%9D%EC%B2%B4-%EC%84%A0%ED%83%9D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intiantta.github.io/academy-html/guide/chapter10.html#%EA%B8%B0%EB%B3%B8-%EC%98%88%EC%A0%9C-10-2-%EB%AC%B8%EC%84%9C-%EA%B0%9D%EC%B2%B4-%EC%84%A0%ED%83%9D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2-%EB%AC%B8%EC%84%9C-%EA%B0%9D%EC%B2%B4-%EC%84%A0%ED%83%9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3-%EB%82%B4%EB%B6%80-%EA%B8%80%EC%9E%90-%EB%B3%80%EA%B2%B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4-%EC%8A%A4%ED%83%80%EC%9D%BC-%EC%A1%B0%EC%9E%9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4-%EC%8A%A4%ED%83%80%EC%9D%BC-%EC%A1%B0%EC%9E%9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rintiantta.github.io/academy-html/guide/chapter10.html#%EA%B8%B0%EB%B3%B8-%EC%98%88%EC%A0%9C-10-4-%EC%8A%A4%ED%83%80%EC%9D%BC-%EC%A1%B0%EC%9E%9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5-%EB%AC%B8%EC%84%9C-%EA%B0%9D%EC%B2%B4-%EC%86%8D%EC%84%B1-%EC%A1%B0%EC%9E%9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6-%EB%AC%B8%EC%84%9C-%EA%B0%9D%EC%B2%B4%EB%A5%BC-%EC%82%AC%EC%9A%A9%ED%95%9C-%EC%8B%9C%EA%B0%84-%ED%91%9C%EC%8B%9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7-%EC%9D%B4%EB%B2%A4%ED%8A%B8-%EC%97%B0%EA%B2%B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7-%EC%9D%B4%EB%B2%A4%ED%8A%B8-%EC%97%B0%EA%B2%B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8-%EA%B3%A0%EC%A0%84-%EC%9D%B4%EB%B2%A4%ED%8A%B8-%EB%AA%A8%EB%8D%B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9-%EC%9D%B4%EB%B2%A4%ED%8A%B8-%EC%A0%95%EB%B3%B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9-%EC%9D%B4%EB%B2%A4%ED%8A%B8-%EC%A0%95%EB%B3%B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5" Type="http://schemas.openxmlformats.org/officeDocument/2006/relationships/hyperlink" Target="https://rintiantta.github.io/academy-html/guide/chapter10.html#%EA%B8%B0%EB%B3%B8-%EC%98%88%EC%A0%9C-10-1-%EC%8B%A4%ED%96%89-%EC%88%9C%EC%84%9C%EC%97%90-%EB%94%B0%EB%A5%B8-%EB%AC%B8%EC%84%9C-%EA%B0%9D%EC%B2%B4-%EC%82%AC%EC%9A%A9-%EC%98%A4%EB%A5%98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1-%EC%8B%A4%ED%96%89-%EC%88%9C%EC%84%9C%EC%97%90-%EB%94%B0%EB%A5%B8-%EB%AC%B8%EC%84%9C-%EA%B0%9D%EC%B2%B4-%EC%82%AC%EC%9A%A9-%EC%98%A4%EB%A5%9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0.html#%EA%B8%B0%EB%B3%B8-%EC%98%88%EC%A0%9C-10-1-%EC%8B%A4%ED%96%89-%EC%88%9C%EC%84%9C%EC%97%90-%EB%94%B0%EB%A5%B8-%EB%AC%B8%EC%84%9C-%EA%B0%9D%EC%B2%B4-%EC%82%AC%EC%9A%A9-%EC%98%A4%EB%A5%9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문서 객체 선택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‘문서 객체를 선택한다’.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이미 존재하는 HTML 태그를 자바스크립트에서 문서 객체로 변환하는 것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28" name="Google Shape;128;p17" descr="C:\Users\acauser2\Desktop\강의교안 작업\fig_4455\ch10_샘플\표 10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988840"/>
            <a:ext cx="6930182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문서 객체 선택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10-2] 문서 객체 선택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getElementById( ) 메서드를 사용해 문서 객체 1개 선택하기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35" name="Google Shape;135;p18" descr="C:\Users\acauser2\Desktop\강의교안 작업\fig_4455\ch10_샘플\코드 10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715704"/>
            <a:ext cx="5897037" cy="48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536" y="1988841"/>
            <a:ext cx="4492974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문서 객체 선택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10-2] 문서 객체 선택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querySelector( ) 메서드를 사용해 문서 객체 1개 선택하기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44" name="Google Shape;144;p19" descr="C:\Users\acauser2\Desktop\강의교안 작업\fig_4455\ch10_샘플\코드 10-7.jpg"/>
          <p:cNvPicPr preferRelativeResize="0"/>
          <p:nvPr/>
        </p:nvPicPr>
        <p:blipFill rotWithShape="1">
          <a:blip r:embed="rId3">
            <a:alphaModFix/>
          </a:blip>
          <a:srcRect b="3337"/>
          <a:stretch/>
        </p:blipFill>
        <p:spPr>
          <a:xfrm>
            <a:off x="683567" y="1679600"/>
            <a:ext cx="5916355" cy="50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048" y="1916832"/>
            <a:ext cx="3936911" cy="23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문서 객체 선택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10-2] 문서 객체 선택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querySelectorAll( ) 메서드를 사용해 문서 객체 여러 개 선택하기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20" descr="C:\Users\acauser2\Desktop\강의교안 작업\fig_4455\ch10_샘플\코드 10-8.jpg"/>
          <p:cNvPicPr preferRelativeResize="0"/>
          <p:nvPr/>
        </p:nvPicPr>
        <p:blipFill rotWithShape="1">
          <a:blip r:embed="rId4">
            <a:alphaModFix/>
          </a:blip>
          <a:srcRect b="23633"/>
          <a:stretch/>
        </p:blipFill>
        <p:spPr>
          <a:xfrm>
            <a:off x="632767" y="1628800"/>
            <a:ext cx="6064233" cy="4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descr="C:\Users\acauser2\Desktop\강의교안 작업\fig_4455\ch10_샘플\코드 10-8.jpg"/>
          <p:cNvPicPr preferRelativeResize="0"/>
          <p:nvPr/>
        </p:nvPicPr>
        <p:blipFill rotWithShape="1">
          <a:blip r:embed="rId4">
            <a:alphaModFix/>
          </a:blip>
          <a:srcRect l="74801" b="23633"/>
          <a:stretch/>
        </p:blipFill>
        <p:spPr>
          <a:xfrm>
            <a:off x="5868144" y="1628800"/>
            <a:ext cx="1528100" cy="4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 descr="C:\Users\acauser2\Desktop\강의교안 작업\fig_4455\ch10_샘플\코드 10-8.jpg"/>
          <p:cNvPicPr preferRelativeResize="0"/>
          <p:nvPr/>
        </p:nvPicPr>
        <p:blipFill rotWithShape="1">
          <a:blip r:embed="rId4">
            <a:alphaModFix/>
          </a:blip>
          <a:srcRect l="1645" t="76602" r="64434" b="3174"/>
          <a:stretch/>
        </p:blipFill>
        <p:spPr>
          <a:xfrm>
            <a:off x="5321300" y="1916832"/>
            <a:ext cx="2086781" cy="1296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0"/>
          <p:cNvCxnSpPr/>
          <p:nvPr/>
        </p:nvCxnSpPr>
        <p:spPr>
          <a:xfrm>
            <a:off x="5139556" y="1988840"/>
            <a:ext cx="0" cy="41764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4088" y="4365104"/>
            <a:ext cx="3470895" cy="209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글자 속성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문서 객체 내부에 있는 글자를 조작할 때 사용</a:t>
            </a:r>
            <a:endParaRPr/>
          </a:p>
        </p:txBody>
      </p:sp>
      <p:pic>
        <p:nvPicPr>
          <p:cNvPr id="165" name="Google Shape;165;p21" descr="C:\Users\acauser2\Desktop\강의교안 작업\fig_4455\ch10_샘플\표 10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060848"/>
            <a:ext cx="5472608" cy="155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10-3] 내부 글자 변경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22" descr="C:\Users\acauser2\Desktop\강의교안 작업\fig_4455\ch10_샘플\코드 10-9.jpg"/>
          <p:cNvPicPr preferRelativeResize="0"/>
          <p:nvPr/>
        </p:nvPicPr>
        <p:blipFill rotWithShape="1">
          <a:blip r:embed="rId4">
            <a:alphaModFix/>
          </a:blip>
          <a:srcRect b="1508"/>
          <a:stretch/>
        </p:blipFill>
        <p:spPr>
          <a:xfrm>
            <a:off x="467544" y="1340769"/>
            <a:ext cx="6336704" cy="551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6056" y="4409918"/>
            <a:ext cx="3672408" cy="137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4276" y="1844824"/>
            <a:ext cx="2124188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스타일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자바스크립트로 CSS 속성 값을 추가·제거·변경 가능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1. 자바스크립트는 특수 문자 ‘-’을 식별자에 사용할 수 없으므로 오류 출력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2. - 로 연결된 단어의 첫 글자를 대문자로 변경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3" y="1988840"/>
            <a:ext cx="5007374" cy="81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r="4713"/>
          <a:stretch/>
        </p:blipFill>
        <p:spPr>
          <a:xfrm>
            <a:off x="899593" y="3501008"/>
            <a:ext cx="4994478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 descr="C:\Users\acauser2\Desktop\강의교안 작업\fig_4455\ch10_샘플\표 10-3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302" y="4437112"/>
            <a:ext cx="4056714" cy="221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10-4] 스타일 조작(1)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382836" y="1556792"/>
            <a:ext cx="6579893" cy="3510508"/>
            <a:chOff x="382836" y="1556792"/>
            <a:chExt cx="6067667" cy="3237225"/>
          </a:xfrm>
        </p:grpSpPr>
        <p:pic>
          <p:nvPicPr>
            <p:cNvPr id="193" name="Google Shape;193;p24" descr="C:\Users\acauser2\Desktop\강의교안 작업\fig_4455\ch10_샘플\코드 10-10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536" y="1556792"/>
              <a:ext cx="6054967" cy="2500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4" descr="C:\Users\acauser2\Desktop\강의교안 작업\fig_4455\ch10_샘플\코드 10-10(b).jpg"/>
            <p:cNvPicPr preferRelativeResize="0"/>
            <p:nvPr/>
          </p:nvPicPr>
          <p:blipFill rotWithShape="1">
            <a:blip r:embed="rId5">
              <a:alphaModFix/>
            </a:blip>
            <a:srcRect t="2667" b="77494"/>
            <a:stretch/>
          </p:blipFill>
          <p:spPr>
            <a:xfrm>
              <a:off x="382836" y="3801740"/>
              <a:ext cx="6062132" cy="9922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10-4] 스타일 조작(2)</a:t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25" descr="C:\Users\acauser2\Desktop\강의교안 작업\fig_4455\ch10_샘플\코드 10-10(b).jpg"/>
          <p:cNvPicPr preferRelativeResize="0"/>
          <p:nvPr/>
        </p:nvPicPr>
        <p:blipFill rotWithShape="1">
          <a:blip r:embed="rId4">
            <a:alphaModFix/>
          </a:blip>
          <a:srcRect t="24613" b="4145"/>
          <a:stretch/>
        </p:blipFill>
        <p:spPr>
          <a:xfrm>
            <a:off x="382836" y="1772816"/>
            <a:ext cx="6573891" cy="38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0031" y="4005064"/>
            <a:ext cx="2459921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 조작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 setAttribute( ), getAttribute( ) 메서드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표준에서 지정하지 않은 속성에 접근할 때 사용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10" name="Google Shape;210;p26" descr="C:\Users\acauser2\Desktop\강의교안 작업\fig_4455\ch10_샘플\표 10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1268760"/>
            <a:ext cx="39719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 descr="C:\Users\acauser2\Desktop\강의교안 작업\fig_4455\ch10_샘플\그림 10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84" y="4077072"/>
            <a:ext cx="35433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/>
              <a:t>10장 문서 객체 모델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04472-194A-7CCA-DB76-BA7A35F2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98944"/>
            <a:ext cx="5976664" cy="4863692"/>
          </a:xfrm>
          <a:prstGeom prst="rect">
            <a:avLst/>
          </a:prstGeom>
        </p:spPr>
      </p:pic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10-5] 문서 객체 속성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img 태그 속성 조작하기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4088" y="4293096"/>
            <a:ext cx="3312368" cy="22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10-5] 문서 객체 속성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body 태그 속성 조작하기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8" name="Google Shape;228;p28"/>
          <p:cNvGrpSpPr/>
          <p:nvPr/>
        </p:nvGrpSpPr>
        <p:grpSpPr>
          <a:xfrm>
            <a:off x="673330" y="1628800"/>
            <a:ext cx="5554854" cy="4190381"/>
            <a:chOff x="673330" y="1628800"/>
            <a:chExt cx="5554854" cy="4190381"/>
          </a:xfrm>
        </p:grpSpPr>
        <p:pic>
          <p:nvPicPr>
            <p:cNvPr id="229" name="Google Shape;229;p28" descr="C:\Users\acauser2\Desktop\강의교안 작업\fig_4455\ch10_샘플\코드 10-12.jpg"/>
            <p:cNvPicPr preferRelativeResize="0"/>
            <p:nvPr/>
          </p:nvPicPr>
          <p:blipFill rotWithShape="1">
            <a:blip r:embed="rId4">
              <a:alphaModFix/>
            </a:blip>
            <a:srcRect b="3419"/>
            <a:stretch/>
          </p:blipFill>
          <p:spPr>
            <a:xfrm>
              <a:off x="673330" y="1628800"/>
              <a:ext cx="5554854" cy="4190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8" descr="C:\Users\acauser2\Desktop\강의교안 작업\fig_4455\ch10_샘플\코드 10-12.jpg"/>
            <p:cNvPicPr preferRelativeResize="0"/>
            <p:nvPr/>
          </p:nvPicPr>
          <p:blipFill rotWithShape="1">
            <a:blip r:embed="rId4">
              <a:alphaModFix/>
            </a:blip>
            <a:srcRect l="40005" t="65200" r="31415" b="3418"/>
            <a:stretch/>
          </p:blipFill>
          <p:spPr>
            <a:xfrm>
              <a:off x="4572000" y="4437112"/>
              <a:ext cx="1587500" cy="13614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2160" y="1844824"/>
            <a:ext cx="1512168" cy="165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 descr="C:\Users\acauser2\Desktop\강의교안 작업\fig_4455\ch10_샘플\그림 10-3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30126" y="3573016"/>
            <a:ext cx="3213874" cy="138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10-6] 문서 객체를 사용한 시간 표시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body 태그 속성 조작하기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9" descr="C:\Users\acauser2\Desktop\강의교안 작업\fig_4455\ch10_샘플\코드 10-1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1" y="1700808"/>
            <a:ext cx="6192688" cy="50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1880" y="5229200"/>
            <a:ext cx="5357812" cy="105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용어 정리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속성 (event property) - onload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이름(event name) 또는 이벤트 타입(event type) - on을 제외한 load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리스너(event listener) 또는 이벤트 핸들러(event handler) </a:t>
            </a:r>
            <a:br>
              <a:rPr lang="ko-KR"/>
            </a:br>
            <a:r>
              <a:rPr lang="ko-KR"/>
              <a:t>- 이벤트 속성에 넣는 함수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기본적으로 지원하는 이벤트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마우스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키보드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프레임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입력 양식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 인터페이스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구조 변화 이벤트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터치 이벤트</a:t>
            </a:r>
            <a:endParaRPr/>
          </a:p>
        </p:txBody>
      </p:sp>
      <p:pic>
        <p:nvPicPr>
          <p:cNvPr id="248" name="Google Shape;248;p30" descr="C:\Users\acauser2\Desktop\강의교안 작업\fig_4455\ch10_샘플\그림 10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7944" y="4509120"/>
            <a:ext cx="4884316" cy="18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모델(event model) - 문서 객체에 이벤트를 연결하는 방식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인라인 이벤트 모델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HTML 태그 내부에 자바스크립트 코드를 넣어 이벤트를 연결하는 방식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55" name="Google Shape;255;p31" descr="C:\Users\acauser2\Desktop\강의교안 작업\fig_4455\ch10_샘플\표 10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8"/>
            <a:ext cx="4464496" cy="187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10-7] 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인라인 이벤트 모델 사용하기 </a:t>
            </a:r>
            <a:endParaRPr b="1"/>
          </a:p>
        </p:txBody>
      </p:sp>
      <p:sp>
        <p:nvSpPr>
          <p:cNvPr id="262" name="Google Shape;262;p32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32" descr="C:\Users\acauser2\Desktop\강의교안 작업\fig_4455\ch10_샘플\코드 10-1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772817"/>
            <a:ext cx="6562459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7784" y="4077072"/>
            <a:ext cx="57531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10-7] 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script 태그에 인라인 이벤트 모델 사용하기</a:t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2" name="Google Shape;272;p33"/>
          <p:cNvGrpSpPr/>
          <p:nvPr/>
        </p:nvGrpSpPr>
        <p:grpSpPr>
          <a:xfrm>
            <a:off x="746051" y="1772817"/>
            <a:ext cx="6320575" cy="3472283"/>
            <a:chOff x="746051" y="1772817"/>
            <a:chExt cx="6320575" cy="3472283"/>
          </a:xfrm>
        </p:grpSpPr>
        <p:pic>
          <p:nvPicPr>
            <p:cNvPr id="273" name="Google Shape;273;p33" descr="C:\Users\acauser2\Desktop\강의교안 작업\fig_4455\ch10_샘플\코드 10-15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5577" y="1772817"/>
              <a:ext cx="6305596" cy="187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3" descr="C:\Users\acauser2\Desktop\강의교안 작업\fig_4455\ch10_샘플\코드 10-15(b).jpg"/>
            <p:cNvPicPr preferRelativeResize="0"/>
            <p:nvPr/>
          </p:nvPicPr>
          <p:blipFill rotWithShape="1">
            <a:blip r:embed="rId5">
              <a:alphaModFix/>
            </a:blip>
            <a:srcRect t="6810" b="5622"/>
            <a:stretch/>
          </p:blipFill>
          <p:spPr>
            <a:xfrm>
              <a:off x="746051" y="3441700"/>
              <a:ext cx="6320575" cy="180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고전 이벤트 모델 - 과거에 표준으로 정의되어 많이 사용하던 이벤트 모델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10-8] 고전 이벤트 연결</a:t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7884368" y="1578278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2" name="Google Shape;282;p34"/>
          <p:cNvGrpSpPr/>
          <p:nvPr/>
        </p:nvGrpSpPr>
        <p:grpSpPr>
          <a:xfrm>
            <a:off x="467544" y="2132856"/>
            <a:ext cx="5860901" cy="4464496"/>
            <a:chOff x="299715" y="2420888"/>
            <a:chExt cx="6144493" cy="4680520"/>
          </a:xfrm>
        </p:grpSpPr>
        <p:pic>
          <p:nvPicPr>
            <p:cNvPr id="283" name="Google Shape;283;p34" descr="C:\Users\acauser2\Desktop\강의교안 작업\fig_4455\ch10_샘플\코드 10-16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3529" y="2420888"/>
              <a:ext cx="6108264" cy="2478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4" descr="C:\Users\acauser2\Desktop\강의교안 작업\fig_4455\ch10_샘플\코드 10-16(b).jpg"/>
            <p:cNvPicPr preferRelativeResize="0"/>
            <p:nvPr/>
          </p:nvPicPr>
          <p:blipFill rotWithShape="1">
            <a:blip r:embed="rId5">
              <a:alphaModFix/>
            </a:blip>
            <a:srcRect t="5690" b="7370"/>
            <a:stretch/>
          </p:blipFill>
          <p:spPr>
            <a:xfrm>
              <a:off x="299715" y="4726508"/>
              <a:ext cx="6144493" cy="237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객체를 사용하면 이벤트와 관련한 정보를 알아낼 수 있음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10-9] 이벤트 정보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7884368" y="1578278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" name="Google Shape;292;p35" descr="C:\Users\acauser2\Desktop\강의교안 작업\fig_4455\ch10_샘플\코드 10-1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2132856"/>
            <a:ext cx="6480720" cy="372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기본 이벤트(default event) - 특정 태그가 가진 기본적인 이벤트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99" name="Google Shape;299;p36" descr="C:\Users\acauser2\Desktop\강의교안 작업\fig_4455\ch10_샘플\그림 10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660" y="1912516"/>
            <a:ext cx="4392488" cy="395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객체와 문서 객체 모델의 개념을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객체를 선택하고 조작할 수 있습니다.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종류를 알아보고 문서 객체에 이벤트를 연결합니다.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모델의 기본 용어와 개념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선택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조작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</a:t>
            </a:r>
            <a:endParaRPr b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936" y="4581128"/>
            <a:ext cx="4892774" cy="183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10-10] 기본 이벤트 제거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7884368" y="78619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37" descr="C:\Users\acauser2\Desktop\강의교안 작업\fig_4455\ch10_샘플\코드 10-1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3" y="1340769"/>
            <a:ext cx="6192687" cy="532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2160" y="1556792"/>
            <a:ext cx="21240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문서 객체 모델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태그를 자바스크립트에서 사용할 수 있는 객체로 만든 것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객체를 조작한다는 말은 결국 태그를 조작한다는 의미</a:t>
            </a:r>
            <a:endParaRPr/>
          </a:p>
        </p:txBody>
      </p:sp>
      <p:pic>
        <p:nvPicPr>
          <p:cNvPr id="82" name="Google Shape;82;p11" descr="C:\Users\acauser2\Desktop\강의교안 작업\fig_4455\ch10_샘플\코드 10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564904"/>
            <a:ext cx="6559390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문서 객체 모델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 노드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&lt;h1&gt; 태그와 &lt;script&gt; 태그처럼 요소를 생성하는 노드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텍스트 노드 : 화면에 출력되는 문자열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9" name="Google Shape;89;p12" descr="C:\Users\acauser2\Desktop\강의교안 작업\fig_4455\ch10_샘플\그림 10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852936"/>
            <a:ext cx="63817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문서 객체 모델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정적 생성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페이지를 처음 실행할 때 HTML 태그로 적힌 문서 객체를 생성하는 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동적 생성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페이지를 실행 중에 자바스크립트를 사용해 문서 객체를 생성하는 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모델 Document Object Model, DOM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브라우저가 HTML 파일을 분석하고 출력하는 방식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페이지 실행 순서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10-1] 실행 순서에 따른 문서 객체 사용 오류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문서 객체 사용 오류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02" name="Google Shape;102;p14" descr="C:\Users\acauser2\Desktop\강의교안 작업\fig_4455\ch10_샘플\코드 10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468" y="2073548"/>
            <a:ext cx="6734844" cy="4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3928" y="5157192"/>
            <a:ext cx="4464496" cy="13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6300192" y="1578278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페이지 실행 순서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10-1] 실행 순서에 따른 문서 객체 사용 오류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해결 방법 1: script 태그 위치 옮기기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884368" y="1218238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15" descr="C:\Users\acauser2\Desktop\강의교안 작업\fig_4455\ch10_샘플\코드 10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2060847"/>
            <a:ext cx="6768752" cy="434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4048" y="2204864"/>
            <a:ext cx="3672408" cy="1733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문서 객체 모델의 기본 용어와 개념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페이지 실행 순서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10-1] 실행 순서에 따른 문서 객체 사용 오류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해결 방법 2: 이벤트 활용하기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884368" y="1218238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16" descr="C:\Users\acauser2\Desktop\강의교안 작업\fig_4455\ch10_샘플\코드 10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1" y="2060849"/>
            <a:ext cx="6696744" cy="476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화면 슬라이드 쇼(4:3)</PresentationFormat>
  <Paragraphs>172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10장 문서 객체 모델</vt:lpstr>
      <vt:lpstr>Contents</vt:lpstr>
      <vt:lpstr>01 문서 객체 모델의 기본 용어와 개념</vt:lpstr>
      <vt:lpstr>01 문서 객체 모델의 기본 용어와 개념</vt:lpstr>
      <vt:lpstr>01 문서 객체 모델의 기본 용어와 개념</vt:lpstr>
      <vt:lpstr>01 문서 객체 모델의 기본 용어와 개념</vt:lpstr>
      <vt:lpstr>01 문서 객체 모델의 기본 용어와 개념</vt:lpstr>
      <vt:lpstr>01 문서 객체 모델의 기본 용어와 개념</vt:lpstr>
      <vt:lpstr>02 문서 객체 선택</vt:lpstr>
      <vt:lpstr>02 문서 객체 선택</vt:lpstr>
      <vt:lpstr>02 문서 객체 선택</vt:lpstr>
      <vt:lpstr>02 문서 객체 선택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04 이벤트</vt:lpstr>
      <vt:lpstr>04 이벤트</vt:lpstr>
      <vt:lpstr>03 문서 객체 조작</vt:lpstr>
      <vt:lpstr>03 문서 객체 조작</vt:lpstr>
      <vt:lpstr>04 이벤트</vt:lpstr>
      <vt:lpstr>04 이벤트</vt:lpstr>
      <vt:lpstr>04 이벤트</vt:lpstr>
      <vt:lpstr>04 이벤트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마케팅팀</cp:lastModifiedBy>
  <cp:revision>1</cp:revision>
  <dcterms:modified xsi:type="dcterms:W3CDTF">2022-12-27T03:18:32Z</dcterms:modified>
</cp:coreProperties>
</file>